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9" d="100"/>
          <a:sy n="99" d="100"/>
        </p:scale>
        <p:origin x="-90" y="-396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3/25/2020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3/25/2020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3/25/2020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3/25/2020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3/25/2020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3/25/2020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3/25/2020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3/25/2020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3/25/2020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3/25/2020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3/25/2020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3/25/2020</a:t>
            </a:fld>
            <a:endParaRPr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Static Electricity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05DA8-F9AA-4836-8B2C-88A7A3B8C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EACCF-D573-48BD-B0F9-83E8BF5CC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Electrical Forces</a:t>
            </a:r>
          </a:p>
          <a:p>
            <a:pPr lvl="1"/>
            <a:r>
              <a:rPr lang="en-US" dirty="0"/>
              <a:t>Non contact force</a:t>
            </a:r>
          </a:p>
          <a:p>
            <a:pPr lvl="1"/>
            <a:r>
              <a:rPr lang="en-US" dirty="0"/>
              <a:t>Attract and Repel</a:t>
            </a:r>
          </a:p>
          <a:p>
            <a:pPr lvl="1"/>
            <a:r>
              <a:rPr lang="en-US" dirty="0"/>
              <a:t>Positively or Negatively charged</a:t>
            </a:r>
          </a:p>
          <a:p>
            <a:pPr lvl="1"/>
            <a:r>
              <a:rPr lang="en-US" dirty="0"/>
              <a:t>Use the same Laws and Principles as other forces (ex. Newtons Laws)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5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B25A7-6415-4FBD-A858-5F4A7ABD4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3</a:t>
            </a:r>
            <a:r>
              <a:rPr lang="en-US" baseline="30000" dirty="0"/>
              <a:t>rd</a:t>
            </a:r>
            <a:r>
              <a:rPr lang="en-US" dirty="0"/>
              <a:t>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1CA82-BC3C-48D0-AAC7-01B135B02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Interaction between charge C and charge D</a:t>
            </a:r>
          </a:p>
          <a:p>
            <a:pPr lvl="1"/>
            <a:r>
              <a:rPr lang="en-US" dirty="0"/>
              <a:t>Forces are attractive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A7D391-6514-480D-BF7F-EDB15078E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2" y="2895600"/>
            <a:ext cx="4167188" cy="276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3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B25A7-6415-4FBD-A858-5F4A7ABD4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3</a:t>
            </a:r>
            <a:r>
              <a:rPr lang="en-US" baseline="30000" dirty="0"/>
              <a:t>rd</a:t>
            </a:r>
            <a:r>
              <a:rPr lang="en-US" dirty="0"/>
              <a:t>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1CA82-BC3C-48D0-AAC7-01B135B02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Interaction between charge A and charge B</a:t>
            </a:r>
          </a:p>
          <a:p>
            <a:pPr lvl="1"/>
            <a:r>
              <a:rPr lang="en-US" dirty="0"/>
              <a:t>Forces are repel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074803-D9F1-4711-9412-B7EDA71C2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50" y="2666999"/>
            <a:ext cx="5033962" cy="334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2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76697-7D1B-4CF6-A300-BB7527F49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Forces between a charged and a neutral particle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9C1DE-6B6E-42AD-8C9B-1E98B1C2A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Protons attract neutral</a:t>
            </a:r>
          </a:p>
          <a:p>
            <a:r>
              <a:rPr lang="en-US" dirty="0"/>
              <a:t>Electrons attract neutral</a:t>
            </a:r>
          </a:p>
        </p:txBody>
      </p:sp>
    </p:spTree>
    <p:extLst>
      <p:ext uri="{BB962C8B-B14F-4D97-AF65-F5344CB8AC3E}">
        <p14:creationId xmlns:p14="http://schemas.microsoft.com/office/powerpoint/2010/main" val="180991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8FBE0-2097-4609-90CD-544FF784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Repulsion Vs. Attraction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068DC-E5AC-4E98-9A7F-54794D165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Repelling must be like charges (-/- or +/+)</a:t>
            </a:r>
          </a:p>
          <a:p>
            <a:r>
              <a:rPr lang="en-US" dirty="0"/>
              <a:t>Attractions can be multiple scenarios (+/0, -/0, or +/-)</a:t>
            </a:r>
          </a:p>
          <a:p>
            <a:r>
              <a:rPr lang="en-US" dirty="0"/>
              <a:t>Both need addition testing to determine the actual charge)</a:t>
            </a:r>
          </a:p>
        </p:txBody>
      </p:sp>
    </p:spTree>
    <p:extLst>
      <p:ext uri="{BB962C8B-B14F-4D97-AF65-F5344CB8AC3E}">
        <p14:creationId xmlns:p14="http://schemas.microsoft.com/office/powerpoint/2010/main" val="412671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FBE85-0342-409C-AA8A-3BEFCD975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B3F38-B628-4E22-8E02-59A455DA6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electrons to move freely from one particle to another</a:t>
            </a:r>
          </a:p>
          <a:p>
            <a:pPr lvl="1"/>
            <a:r>
              <a:rPr lang="en-US" dirty="0"/>
              <a:t>Charges can be transferred</a:t>
            </a:r>
          </a:p>
          <a:p>
            <a:pPr lvl="1"/>
            <a:r>
              <a:rPr lang="en-US" dirty="0"/>
              <a:t>Transported electrons will ALWAYS distribute the charge until the overall repulsive forces between electrons are minimized</a:t>
            </a:r>
          </a:p>
          <a:p>
            <a:pPr lvl="1"/>
            <a:r>
              <a:rPr lang="en-US" dirty="0"/>
              <a:t>If a charge object is touch by another object, charges can be transferred to the new object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D6FFC6-EF0B-4092-A96E-00067F80A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2" y="3733800"/>
            <a:ext cx="46767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3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4177B-660F-40E9-A8DB-1090F4AF0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CF611-1B75-474B-B6E5-759A0AFF2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Impede the free flowing electrons from atom to atom or molecule to molecule</a:t>
            </a:r>
          </a:p>
          <a:p>
            <a:pPr lvl="1"/>
            <a:r>
              <a:rPr lang="en-US" dirty="0"/>
              <a:t>If a charge is transferred to an insulator</a:t>
            </a:r>
          </a:p>
          <a:p>
            <a:pPr lvl="1"/>
            <a:r>
              <a:rPr lang="en-US" dirty="0"/>
              <a:t>The charge will stay at that location</a:t>
            </a:r>
          </a:p>
          <a:p>
            <a:pPr lvl="1"/>
            <a:r>
              <a:rPr lang="en-US" dirty="0"/>
              <a:t>There is no distribution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82711D-370B-41C3-BB23-5025A7619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14" y="3581400"/>
            <a:ext cx="6281573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3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20F9A-CB99-4319-8AF9-35170909A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Conductivity as a Continuum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33FB6-0A39-45AC-A4F9-DD9DDE8E8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Body and a Van De Graff Generator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7E062C-1B2F-46CB-866A-81E410C16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12" y="3523219"/>
            <a:ext cx="6671517" cy="1568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4AB3EA-7CD3-4BA1-83E5-6B5608D38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505" y="3343275"/>
            <a:ext cx="1714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6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009EC-EDF4-4000-9818-90D23FFA7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Charge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ECB98-BAF6-4DFA-A1BF-507FDED75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Negative Charge to an object</a:t>
            </a:r>
          </a:p>
          <a:p>
            <a:pPr lvl="1"/>
            <a:r>
              <a:rPr lang="en-US" dirty="0"/>
              <a:t>If an electron is added…there are excess negative charges at that location</a:t>
            </a:r>
          </a:p>
          <a:p>
            <a:pPr lvl="1"/>
            <a:r>
              <a:rPr lang="en-US" dirty="0"/>
              <a:t>Overall a repulsive response, even though some electrons will be attracted to the protons</a:t>
            </a:r>
          </a:p>
          <a:p>
            <a:pPr lvl="1"/>
            <a:r>
              <a:rPr lang="en-US" dirty="0"/>
              <a:t>In a conductor this is minimized by distribution</a:t>
            </a:r>
          </a:p>
          <a:p>
            <a:pPr lvl="1"/>
            <a:endParaRPr lang="en-US" dirty="0"/>
          </a:p>
          <a:p>
            <a:r>
              <a:rPr lang="en-US" dirty="0"/>
              <a:t>Positive Charge to an object</a:t>
            </a:r>
          </a:p>
          <a:p>
            <a:pPr lvl="1"/>
            <a:r>
              <a:rPr lang="en-US" dirty="0"/>
              <a:t>If an electron is removed</a:t>
            </a:r>
          </a:p>
          <a:p>
            <a:pPr lvl="1"/>
            <a:r>
              <a:rPr lang="en-US" dirty="0"/>
              <a:t>Positive charges are localized and can not move</a:t>
            </a:r>
          </a:p>
        </p:txBody>
      </p:sp>
    </p:spTree>
    <p:extLst>
      <p:ext uri="{BB962C8B-B14F-4D97-AF65-F5344CB8AC3E}">
        <p14:creationId xmlns:p14="http://schemas.microsoft.com/office/powerpoint/2010/main" val="224250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05C9C-1D8B-4650-98C6-0DA817DF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Electrons are Curious Particles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ECB3B-EAE2-4E33-B48D-6B9DC1B7A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electrons will feel an attraction from a distance and are free moving</a:t>
            </a:r>
          </a:p>
          <a:p>
            <a:r>
              <a:rPr lang="en-US" dirty="0"/>
              <a:t>Protons are bound and can not move</a:t>
            </a:r>
          </a:p>
        </p:txBody>
      </p:sp>
    </p:spTree>
    <p:extLst>
      <p:ext uri="{BB962C8B-B14F-4D97-AF65-F5344CB8AC3E}">
        <p14:creationId xmlns:p14="http://schemas.microsoft.com/office/powerpoint/2010/main" val="53368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Electrostatics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Attractive and repulsive forces that are the foundation of our existence</a:t>
            </a:r>
          </a:p>
          <a:p>
            <a:r>
              <a:rPr lang="en-US" dirty="0"/>
              <a:t>Examples: </a:t>
            </a:r>
          </a:p>
          <a:p>
            <a:pPr lvl="1"/>
            <a:r>
              <a:rPr lang="en-US" dirty="0"/>
              <a:t>Clothes in the dryer stick together without a dryer sheet</a:t>
            </a:r>
          </a:p>
          <a:p>
            <a:pPr lvl="1"/>
            <a:r>
              <a:rPr lang="en-US" dirty="0"/>
              <a:t>Cat’s fur stands on end after you pet them</a:t>
            </a:r>
          </a:p>
          <a:p>
            <a:pPr lvl="1"/>
            <a:r>
              <a:rPr lang="en-US" dirty="0"/>
              <a:t>Bolt’s of lightning during a storm</a:t>
            </a:r>
          </a:p>
          <a:p>
            <a:pPr lvl="1"/>
            <a:r>
              <a:rPr lang="en-US" dirty="0"/>
              <a:t>A shock from a door knob after walking on carpet</a:t>
            </a:r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864ED-DE17-41E9-BA7E-0FA59FA75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7A132-087C-4E9E-9396-F039D0E94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of separating opposite charges within an object</a:t>
            </a:r>
          </a:p>
          <a:p>
            <a:pPr lvl="1"/>
            <a:r>
              <a:rPr lang="en-US" dirty="0"/>
              <a:t>Induction of movement by an electron in a conductor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DF997-42E4-49D3-8C5C-75BE397A6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0" y="3429000"/>
            <a:ext cx="5996668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864ED-DE17-41E9-BA7E-0FA59FA75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7A132-087C-4E9E-9396-F039D0E94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of separating opposite charges within an object</a:t>
            </a:r>
          </a:p>
          <a:p>
            <a:pPr lvl="1"/>
            <a:r>
              <a:rPr lang="en-US" dirty="0"/>
              <a:t>Induction of movement by an electron in an insulator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2A160E-7B0C-4559-B59A-CC3462CBD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02" y="3124200"/>
            <a:ext cx="73554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5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864ED-DE17-41E9-BA7E-0FA59FA75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7A132-087C-4E9E-9396-F039D0E94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of separating opposite charges within an object</a:t>
            </a:r>
          </a:p>
          <a:p>
            <a:pPr lvl="1"/>
            <a:r>
              <a:rPr lang="en-US" dirty="0"/>
              <a:t>Induction of movement by a charge and a neutral object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189ED-9A04-4F30-BD03-B11327D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3124200"/>
            <a:ext cx="71583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9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FF63-D58A-4781-AA73-B24FA6306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33C49-E69F-454F-951C-9D3FBE145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Negatively charged balloon and Neutrally charged wood wall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E43D01-DE6B-4DD6-982B-EBBD21B2D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25" y="2509837"/>
            <a:ext cx="3481387" cy="39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3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5B656-5F84-41D7-A6B2-F086CE84B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14290-A200-4BA6-9608-361645F82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Polarization is not charging</a:t>
            </a:r>
          </a:p>
          <a:p>
            <a:r>
              <a:rPr lang="en-US" dirty="0"/>
              <a:t>Polarization is charge redistribution</a:t>
            </a:r>
          </a:p>
          <a:p>
            <a:r>
              <a:rPr lang="en-US" dirty="0"/>
              <a:t>Yes….. there is charge separation</a:t>
            </a:r>
          </a:p>
          <a:p>
            <a:r>
              <a:rPr lang="en-US" dirty="0"/>
              <a:t>No…… there is NO charge imbalance</a:t>
            </a:r>
          </a:p>
          <a:p>
            <a:r>
              <a:rPr lang="en-US" dirty="0"/>
              <a:t>Protons and Electrons are equal</a:t>
            </a:r>
          </a:p>
          <a:p>
            <a:r>
              <a:rPr lang="en-US" dirty="0"/>
              <a:t>The object </a:t>
            </a:r>
            <a:r>
              <a:rPr lang="en-US"/>
              <a:t>is Neutral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7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1E46-8F73-48F0-BA9D-5BBCCFEC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2B879-8FB6-44D5-A8BA-F2B34AB0EA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400 BC</a:t>
            </a:r>
          </a:p>
          <a:p>
            <a:r>
              <a:rPr lang="en-US" dirty="0"/>
              <a:t>Greek philosophers proposed matter is made of invisible building blocks called “Atomos” Latin for invisible blocks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27A14-2571-4B21-90B0-5C679A7158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Late 1600</a:t>
            </a:r>
          </a:p>
          <a:p>
            <a:r>
              <a:rPr lang="en-US" dirty="0"/>
              <a:t>Robert Boyle studied gaseous substances and promoted the idea of different types of substance</a:t>
            </a:r>
          </a:p>
          <a:p>
            <a:r>
              <a:rPr lang="en-US" dirty="0"/>
              <a:t>Elements</a:t>
            </a:r>
          </a:p>
        </p:txBody>
      </p:sp>
    </p:spTree>
    <p:extLst>
      <p:ext uri="{BB962C8B-B14F-4D97-AF65-F5344CB8AC3E}">
        <p14:creationId xmlns:p14="http://schemas.microsoft.com/office/powerpoint/2010/main" val="47435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7623E-1972-4300-B90E-0868F462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4FB8D-879D-45B0-8134-285DE76CFD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Early 1800’s </a:t>
            </a:r>
          </a:p>
          <a:p>
            <a:r>
              <a:rPr lang="en-US" dirty="0"/>
              <a:t>John Dalton conducted experiments to show different elements can be combined in different fixed ratios of masses to form compounds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3CD78-E173-4D01-B3D7-9EE3E23AD1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Late 1800’s</a:t>
            </a:r>
          </a:p>
          <a:p>
            <a:r>
              <a:rPr lang="en-US" dirty="0" err="1"/>
              <a:t>J.J.Johnson</a:t>
            </a:r>
            <a:r>
              <a:rPr lang="en-US" dirty="0"/>
              <a:t> used cathode ray experiments which led to the discovery of electrons and the idea that atoms are structurally INDIVISIBLE</a:t>
            </a:r>
          </a:p>
        </p:txBody>
      </p:sp>
    </p:spTree>
    <p:extLst>
      <p:ext uri="{BB962C8B-B14F-4D97-AF65-F5344CB8AC3E}">
        <p14:creationId xmlns:p14="http://schemas.microsoft.com/office/powerpoint/2010/main" val="12584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A595A-2951-4A83-9F86-6783495DD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A8C3E-6B35-4C39-89F7-15A7436E56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~1900 </a:t>
            </a:r>
          </a:p>
          <a:p>
            <a:r>
              <a:rPr lang="en-US" dirty="0"/>
              <a:t>Ernest Rutherford conducted a gold foil experiment leading to the Nuclear Atomic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51289-53AC-4544-A24C-93F32E6852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1913</a:t>
            </a:r>
          </a:p>
          <a:p>
            <a:r>
              <a:rPr lang="en-US" dirty="0"/>
              <a:t>Neil Bohr improved on </a:t>
            </a:r>
            <a:r>
              <a:rPr lang="en-US" dirty="0" err="1"/>
              <a:t>Rutherfords</a:t>
            </a:r>
            <a:r>
              <a:rPr lang="en-US" dirty="0"/>
              <a:t> model including the electron</a:t>
            </a:r>
          </a:p>
        </p:txBody>
      </p:sp>
    </p:spTree>
    <p:extLst>
      <p:ext uri="{BB962C8B-B14F-4D97-AF65-F5344CB8AC3E}">
        <p14:creationId xmlns:p14="http://schemas.microsoft.com/office/powerpoint/2010/main" val="339575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53581-538B-44A7-B523-2D623829C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821DD-4A5C-44D5-8A16-BB8F339B0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7848598" cy="4191000"/>
          </a:xfrm>
        </p:spPr>
        <p:txBody>
          <a:bodyPr/>
          <a:lstStyle/>
          <a:p>
            <a:r>
              <a:rPr lang="en-US" dirty="0"/>
              <a:t>Atoms are composed subatomic particles</a:t>
            </a:r>
          </a:p>
          <a:p>
            <a:r>
              <a:rPr lang="en-US" dirty="0"/>
              <a:t>Electron shells are regions</a:t>
            </a:r>
          </a:p>
          <a:p>
            <a:r>
              <a:rPr lang="en-US" dirty="0"/>
              <a:t>Outer shells have a higher energy level</a:t>
            </a:r>
          </a:p>
          <a:p>
            <a:r>
              <a:rPr lang="en-US" dirty="0"/>
              <a:t>Electrons can move between shells</a:t>
            </a:r>
          </a:p>
          <a:p>
            <a:r>
              <a:rPr lang="en-US" dirty="0"/>
              <a:t>Electrons can be removed from an atom with sufficient energy</a:t>
            </a:r>
          </a:p>
        </p:txBody>
      </p:sp>
    </p:spTree>
    <p:extLst>
      <p:ext uri="{BB962C8B-B14F-4D97-AF65-F5344CB8AC3E}">
        <p14:creationId xmlns:p14="http://schemas.microsoft.com/office/powerpoint/2010/main" val="150934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C2AD9-6EFE-42DB-9A83-4683BD6AB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on Static Electricity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E6D3F-5928-4563-9697-2DD587500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materials are composed of atoms</a:t>
            </a:r>
          </a:p>
          <a:p>
            <a:r>
              <a:rPr lang="en-US" dirty="0"/>
              <a:t>Nucleus contains protons and neutrons</a:t>
            </a:r>
          </a:p>
        </p:txBody>
      </p:sp>
    </p:spTree>
    <p:extLst>
      <p:ext uri="{BB962C8B-B14F-4D97-AF65-F5344CB8AC3E}">
        <p14:creationId xmlns:p14="http://schemas.microsoft.com/office/powerpoint/2010/main" val="351756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451F9-E317-448C-AED5-B5DC7D80F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Neutral vs Charged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B347B-7813-4596-87A1-6BEBB128C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Neutral atoms are elements</a:t>
            </a:r>
          </a:p>
          <a:p>
            <a:r>
              <a:rPr lang="en-US" dirty="0"/>
              <a:t>Charged atoms are ions (charge imbalance)</a:t>
            </a:r>
          </a:p>
          <a:p>
            <a:pPr lvl="1"/>
            <a:r>
              <a:rPr lang="en-US" dirty="0"/>
              <a:t>This occurs began electrons can migrate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Example: Electrons are likely moving from your computer monitor and adhering to your clothes right now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do electrons move?</a:t>
            </a:r>
          </a:p>
          <a:p>
            <a:pPr lvl="2"/>
            <a:r>
              <a:rPr lang="en-US" dirty="0"/>
              <a:t>When they are motivated</a:t>
            </a:r>
          </a:p>
          <a:p>
            <a:pPr lvl="2"/>
            <a:endParaRPr lang="en-US" dirty="0"/>
          </a:p>
          <a:p>
            <a:pPr marL="569913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9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EE551-964A-4F8F-B6BC-5FEDDB4EA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E4B0B-EA2C-4E95-9778-B0C3AEBE2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measurable quantities</a:t>
            </a:r>
          </a:p>
          <a:p>
            <a:r>
              <a:rPr lang="en-US" dirty="0"/>
              <a:t>Expressed in Coulombs (C) = -1 C is equal to 6.25 X 10</a:t>
            </a:r>
            <a:r>
              <a:rPr lang="en-US" baseline="30000" dirty="0"/>
              <a:t>18</a:t>
            </a:r>
            <a:r>
              <a:rPr lang="en-US" dirty="0"/>
              <a:t> electrons</a:t>
            </a:r>
          </a:p>
          <a:p>
            <a:r>
              <a:rPr lang="en-US" dirty="0"/>
              <a:t>Both electrons and protons have the magnitude of 1.6 X 10</a:t>
            </a:r>
            <a:r>
              <a:rPr lang="en-US" baseline="30000" dirty="0"/>
              <a:t>-19</a:t>
            </a:r>
            <a:r>
              <a:rPr lang="en-US" dirty="0"/>
              <a:t> 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87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0001016.potx" id="{8AD53B0B-FC02-4342-9C97-FCB4E3E31C20}" vid="{17FAF719-7E74-4133-9EF7-340AA294087B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tf02886637</Template>
  <TotalTime>1424</TotalTime>
  <Words>680</Words>
  <Application>Microsoft Office PowerPoint</Application>
  <PresentationFormat>Custom</PresentationFormat>
  <Paragraphs>110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Palatino Linotype</vt:lpstr>
      <vt:lpstr>Watercolor_16x9</vt:lpstr>
      <vt:lpstr>Static Electricity</vt:lpstr>
      <vt:lpstr>Electrostatics</vt:lpstr>
      <vt:lpstr>History</vt:lpstr>
      <vt:lpstr>History</vt:lpstr>
      <vt:lpstr>History</vt:lpstr>
      <vt:lpstr>Quantum Mechanics</vt:lpstr>
      <vt:lpstr>Conclusion on Static Electricity</vt:lpstr>
      <vt:lpstr>Neutral vs Charged </vt:lpstr>
      <vt:lpstr>Charges</vt:lpstr>
      <vt:lpstr>Charge Interactions</vt:lpstr>
      <vt:lpstr>Newton’s 3rd Law</vt:lpstr>
      <vt:lpstr>Newton’s 3rd Law</vt:lpstr>
      <vt:lpstr>Forces between a charged and a neutral particle</vt:lpstr>
      <vt:lpstr>Repulsion Vs. Attraction</vt:lpstr>
      <vt:lpstr>Conductors</vt:lpstr>
      <vt:lpstr>Insulators</vt:lpstr>
      <vt:lpstr>Conductivity as a Continuum</vt:lpstr>
      <vt:lpstr>Predicting Charge Movement</vt:lpstr>
      <vt:lpstr>Electrons are Curious Particles</vt:lpstr>
      <vt:lpstr>Polarization</vt:lpstr>
      <vt:lpstr>Polarization</vt:lpstr>
      <vt:lpstr>Polarization</vt:lpstr>
      <vt:lpstr>Polarization Example </vt:lpstr>
      <vt:lpstr>Polarization 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Static Electricity</dc:title>
  <dc:creator>treigh55@outlook.com</dc:creator>
  <cp:lastModifiedBy>treigh55@outlook.com</cp:lastModifiedBy>
  <cp:revision>15</cp:revision>
  <dcterms:created xsi:type="dcterms:W3CDTF">2020-03-25T15:11:02Z</dcterms:created>
  <dcterms:modified xsi:type="dcterms:W3CDTF">2020-03-26T14:55:31Z</dcterms:modified>
</cp:coreProperties>
</file>